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sldIdLst>
    <p:sldId id="260" r:id="rId2"/>
    <p:sldId id="261" r:id="rId3"/>
    <p:sldId id="262" r:id="rId4"/>
    <p:sldId id="263" r:id="rId5"/>
    <p:sldId id="264" r:id="rId6"/>
    <p:sldId id="284" r:id="rId7"/>
    <p:sldId id="283" r:id="rId8"/>
    <p:sldId id="287" r:id="rId9"/>
    <p:sldId id="275" r:id="rId10"/>
    <p:sldId id="285" r:id="rId11"/>
    <p:sldId id="286" r:id="rId12"/>
    <p:sldId id="266" r:id="rId13"/>
    <p:sldId id="277" r:id="rId14"/>
    <p:sldId id="290" r:id="rId15"/>
    <p:sldId id="291" r:id="rId16"/>
    <p:sldId id="281" r:id="rId17"/>
    <p:sldId id="280" r:id="rId18"/>
    <p:sldId id="268" r:id="rId19"/>
    <p:sldId id="282" r:id="rId20"/>
    <p:sldId id="269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F96D5"/>
    <a:srgbClr val="564FB7"/>
    <a:srgbClr val="6D67C1"/>
    <a:srgbClr val="2D2965"/>
    <a:srgbClr val="CFCDEB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21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271B3C7-B4CD-4F9D-BD43-DB31B4C7A0F7}" type="datetimeFigureOut">
              <a:rPr lang="ru-RU" smtClean="0"/>
              <a:pPr/>
              <a:t>02.04.2019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B65454B-5563-4ACA-BE90-ADA20B19B79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8083326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65454B-5563-4ACA-BE90-ADA20B19B797}" type="slidenum">
              <a:rPr lang="ru-RU" smtClean="0"/>
              <a:pPr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5337377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4AE722-03E0-4EBA-B9B5-3969B89C03A9}" type="datetimeFigureOut">
              <a:rPr lang="ru-RU" smtClean="0"/>
              <a:pPr/>
              <a:t>02.04.2019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24F211-8155-4CB5-A537-F46D4955160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4AE722-03E0-4EBA-B9B5-3969B89C03A9}" type="datetimeFigureOut">
              <a:rPr lang="ru-RU" smtClean="0"/>
              <a:pPr/>
              <a:t>02.04.2019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24F211-8155-4CB5-A537-F46D4955160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4AE722-03E0-4EBA-B9B5-3969B89C03A9}" type="datetimeFigureOut">
              <a:rPr lang="ru-RU" smtClean="0"/>
              <a:pPr/>
              <a:t>02.04.2019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24F211-8155-4CB5-A537-F46D4955160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4AE722-03E0-4EBA-B9B5-3969B89C03A9}" type="datetimeFigureOut">
              <a:rPr lang="ru-RU" smtClean="0"/>
              <a:pPr/>
              <a:t>02.04.2019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24F211-8155-4CB5-A537-F46D4955160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4AE722-03E0-4EBA-B9B5-3969B89C03A9}" type="datetimeFigureOut">
              <a:rPr lang="ru-RU" smtClean="0"/>
              <a:pPr/>
              <a:t>02.04.2019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24F211-8155-4CB5-A537-F46D4955160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4AE722-03E0-4EBA-B9B5-3969B89C03A9}" type="datetimeFigureOut">
              <a:rPr lang="ru-RU" smtClean="0"/>
              <a:pPr/>
              <a:t>02.04.2019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24F211-8155-4CB5-A537-F46D4955160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4AE722-03E0-4EBA-B9B5-3969B89C03A9}" type="datetimeFigureOut">
              <a:rPr lang="ru-RU" smtClean="0"/>
              <a:pPr/>
              <a:t>02.04.2019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24F211-8155-4CB5-A537-F46D4955160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4AE722-03E0-4EBA-B9B5-3969B89C03A9}" type="datetimeFigureOut">
              <a:rPr lang="ru-RU" smtClean="0"/>
              <a:pPr/>
              <a:t>02.04.2019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24F211-8155-4CB5-A537-F46D4955160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4AE722-03E0-4EBA-B9B5-3969B89C03A9}" type="datetimeFigureOut">
              <a:rPr lang="ru-RU" smtClean="0"/>
              <a:pPr/>
              <a:t>02.04.2019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24F211-8155-4CB5-A537-F46D4955160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4AE722-03E0-4EBA-B9B5-3969B89C03A9}" type="datetimeFigureOut">
              <a:rPr lang="ru-RU" smtClean="0"/>
              <a:pPr/>
              <a:t>02.04.2019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24F211-8155-4CB5-A537-F46D4955160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4AE722-03E0-4EBA-B9B5-3969B89C03A9}" type="datetimeFigureOut">
              <a:rPr lang="ru-RU" smtClean="0"/>
              <a:pPr/>
              <a:t>02.04.2019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24F211-8155-4CB5-A537-F46D4955160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4AE722-03E0-4EBA-B9B5-3969B89C03A9}" type="datetimeFigureOut">
              <a:rPr lang="ru-RU" smtClean="0"/>
              <a:pPr/>
              <a:t>02.04.2019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24F211-8155-4CB5-A537-F46D4955160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Documents and Settings\Admin\Рабочий стол\972909931_c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44" y="142852"/>
            <a:ext cx="8858313" cy="6572296"/>
          </a:xfrm>
          <a:prstGeom prst="rect">
            <a:avLst/>
          </a:prstGeom>
          <a:noFill/>
        </p:spPr>
      </p:pic>
      <p:sp>
        <p:nvSpPr>
          <p:cNvPr id="6" name="Рамка 5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024"/>
            </a:avLst>
          </a:prstGeom>
          <a:solidFill>
            <a:srgbClr val="564FB7"/>
          </a:solidFill>
          <a:ln w="57150"/>
        </p:spPr>
        <p:style>
          <a:lnRef idx="3">
            <a:schemeClr val="lt1"/>
          </a:lnRef>
          <a:fillRef idx="1002">
            <a:schemeClr val="dk2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285852" y="1714488"/>
            <a:ext cx="6400800" cy="714380"/>
          </a:xfrm>
        </p:spPr>
        <p:txBody>
          <a:bodyPr>
            <a:normAutofit/>
          </a:bodyPr>
          <a:lstStyle/>
          <a:p>
            <a:endParaRPr lang="ru-RU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6350" stA="55000" endA="300" endPos="45500" dir="5400000" sy="-100000" algn="bl" rotWithShape="0"/>
              </a:effectLst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59632" y="642918"/>
            <a:ext cx="6384202" cy="857256"/>
          </a:xfrm>
          <a:effectLst>
            <a:innerShdw blurRad="114300">
              <a:prstClr val="black"/>
            </a:innerShdw>
          </a:effectLst>
        </p:spPr>
        <p:txBody>
          <a:bodyPr>
            <a:normAutofit fontScale="90000"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r>
              <a:rPr lang="en-US" sz="4000" b="1" dirty="0" smtClean="0"/>
              <a:t/>
            </a:r>
            <a:br>
              <a:rPr lang="en-US" sz="4000" b="1" dirty="0" smtClean="0"/>
            </a:br>
            <a:r>
              <a:rPr lang="en-US" sz="4000" b="1" dirty="0" smtClean="0"/>
              <a:t/>
            </a:r>
            <a:br>
              <a:rPr lang="en-US" sz="4000" b="1" dirty="0" smtClean="0"/>
            </a:br>
            <a:r>
              <a:rPr lang="en-US" sz="4000" b="1" dirty="0" smtClean="0"/>
              <a:t/>
            </a:r>
            <a:br>
              <a:rPr lang="en-US" sz="4000" b="1" dirty="0" smtClean="0"/>
            </a:br>
            <a:r>
              <a:rPr lang="ru-RU" sz="4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Шахматы как форма развития интеллектуальных способностей младших школьников</a:t>
            </a:r>
            <a:r>
              <a:rPr lang="ru-RU" sz="4000" dirty="0" smtClean="0"/>
              <a:t/>
            </a:r>
            <a:br>
              <a:rPr lang="ru-RU" sz="4000" dirty="0" smtClean="0"/>
            </a:br>
            <a:endParaRPr lang="ru-RU" sz="4000" b="1" spc="150" dirty="0">
              <a:ln w="11430"/>
              <a:solidFill>
                <a:srgbClr val="564FB7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57158" y="357166"/>
            <a:ext cx="8586790" cy="57334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42844" y="500042"/>
            <a:ext cx="8858312" cy="57864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Табличка 7"/>
          <p:cNvSpPr/>
          <p:nvPr/>
        </p:nvSpPr>
        <p:spPr>
          <a:xfrm>
            <a:off x="642910" y="357166"/>
            <a:ext cx="8072494" cy="714380"/>
          </a:xfrm>
          <a:prstGeom prst="plaque">
            <a:avLst/>
          </a:prstGeom>
          <a:solidFill>
            <a:srgbClr val="564FB7"/>
          </a:solidFill>
          <a:ln w="57150"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Рамка 5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024"/>
            </a:avLst>
          </a:prstGeom>
          <a:solidFill>
            <a:srgbClr val="564FB7"/>
          </a:solidFill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857224" y="428604"/>
            <a:ext cx="7429552" cy="571504"/>
          </a:xfrm>
        </p:spPr>
        <p:txBody>
          <a:bodyPr>
            <a:noAutofit/>
          </a:bodyPr>
          <a:lstStyle/>
          <a:p>
            <a:endParaRPr lang="ru-RU" sz="3600" dirty="0">
              <a:solidFill>
                <a:schemeClr val="bg1"/>
              </a:soli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1" name="Содержимое 10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 smtClean="0"/>
          </a:p>
          <a:p>
            <a:endParaRPr lang="ru-RU" dirty="0"/>
          </a:p>
        </p:txBody>
      </p:sp>
      <p:pic>
        <p:nvPicPr>
          <p:cNvPr id="9220" name="Picture 4" descr="http://yazarlikyazilimi.meb.gov.tr/Materyal/mardin/satranc/resimler/kin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786710" y="5786454"/>
            <a:ext cx="1162536" cy="869965"/>
          </a:xfrm>
          <a:prstGeom prst="rect">
            <a:avLst/>
          </a:prstGeom>
          <a:noFill/>
        </p:spPr>
      </p:pic>
      <p:pic>
        <p:nvPicPr>
          <p:cNvPr id="7" name="Рисунок 6" descr="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000496" y="357166"/>
            <a:ext cx="4714908" cy="2588952"/>
          </a:xfrm>
          <a:prstGeom prst="rect">
            <a:avLst/>
          </a:prstGeom>
        </p:spPr>
      </p:pic>
      <p:pic>
        <p:nvPicPr>
          <p:cNvPr id="9" name="Рисунок 8" descr="9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7158" y="357166"/>
            <a:ext cx="3515639" cy="6000792"/>
          </a:xfrm>
          <a:prstGeom prst="rect">
            <a:avLst/>
          </a:prstGeom>
        </p:spPr>
      </p:pic>
      <p:pic>
        <p:nvPicPr>
          <p:cNvPr id="12" name="Рисунок 11" descr="15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00496" y="3071810"/>
            <a:ext cx="4786346" cy="319245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Табличка 7"/>
          <p:cNvSpPr/>
          <p:nvPr/>
        </p:nvSpPr>
        <p:spPr>
          <a:xfrm>
            <a:off x="642910" y="357166"/>
            <a:ext cx="8072494" cy="714380"/>
          </a:xfrm>
          <a:prstGeom prst="plaque">
            <a:avLst/>
          </a:prstGeom>
          <a:solidFill>
            <a:srgbClr val="564FB7"/>
          </a:solidFill>
          <a:ln w="57150"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Рамка 5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024"/>
            </a:avLst>
          </a:prstGeom>
          <a:solidFill>
            <a:srgbClr val="564FB7"/>
          </a:solidFill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827584" y="476672"/>
            <a:ext cx="7429552" cy="571504"/>
          </a:xfrm>
        </p:spPr>
        <p:txBody>
          <a:bodyPr>
            <a:noAutofit/>
          </a:bodyPr>
          <a:lstStyle/>
          <a:p>
            <a:pPr lvl="0"/>
            <a:endParaRPr lang="ru-RU" sz="3600" dirty="0">
              <a:solidFill>
                <a:schemeClr val="bg1"/>
              </a:soli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latin typeface="Times New Roman" pitchFamily="18" charset="0"/>
              <a:ea typeface="Verdana" pitchFamily="34" charset="0"/>
              <a:cs typeface="Times New Roman" pitchFamily="18" charset="0"/>
            </a:endParaRPr>
          </a:p>
        </p:txBody>
      </p:sp>
      <p:pic>
        <p:nvPicPr>
          <p:cNvPr id="9220" name="Picture 4" descr="http://yazarlikyazilimi.meb.gov.tr/Materyal/mardin/satranc/resimler/kin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786710" y="5786454"/>
            <a:ext cx="1162536" cy="869965"/>
          </a:xfrm>
          <a:prstGeom prst="rect">
            <a:avLst/>
          </a:prstGeom>
          <a:noFill/>
        </p:spPr>
      </p:pic>
      <p:pic>
        <p:nvPicPr>
          <p:cNvPr id="11" name="Содержимое 10" descr="IMG_20171206_102311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357158" y="285728"/>
            <a:ext cx="8501122" cy="607223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71600" y="278474"/>
            <a:ext cx="9252520" cy="4392487"/>
          </a:xfrm>
        </p:spPr>
        <p:txBody>
          <a:bodyPr>
            <a:normAutofit fontScale="25000" lnSpcReduction="20000"/>
          </a:bodyPr>
          <a:lstStyle/>
          <a:p>
            <a:pPr marL="0" indent="0">
              <a:buNone/>
            </a:pPr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1.Как </a:t>
            </a: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 считаете, с какого возраста возможно обучать детей игре в шахматы</a:t>
            </a:r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  <a:p>
            <a:pPr marL="0" indent="0">
              <a:buNone/>
            </a:pPr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А- с 5 лет</a:t>
            </a:r>
          </a:p>
          <a:p>
            <a:pPr marL="0" indent="0">
              <a:buNone/>
            </a:pPr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 – с 6 </a:t>
            </a:r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лет</a:t>
            </a:r>
          </a:p>
          <a:p>
            <a:pPr marL="0" indent="0">
              <a:buNone/>
            </a:pPr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– с 7 лет</a:t>
            </a:r>
          </a:p>
          <a:p>
            <a:pPr marL="0" indent="0">
              <a:buNone/>
            </a:pP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Откуда Вы узнали об интегрированном курсе «Шахматы в школе»?</a:t>
            </a:r>
          </a:p>
          <a:p>
            <a:pPr marL="0" indent="0">
              <a:buNone/>
            </a:pP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 - из СМИ;</a:t>
            </a:r>
          </a:p>
          <a:p>
            <a:pPr marL="0" indent="0">
              <a:buNone/>
            </a:pP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 - от знакомых;</a:t>
            </a:r>
          </a:p>
          <a:p>
            <a:pPr marL="0" indent="0">
              <a:buNone/>
            </a:pP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- другое, укажите, что именно __________________________</a:t>
            </a:r>
          </a:p>
          <a:p>
            <a:pPr marL="0" indent="0">
              <a:buNone/>
            </a:pP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Вы хотите, чтобы ребенок изучал шахматы для:</a:t>
            </a:r>
          </a:p>
          <a:p>
            <a:pPr marL="0" indent="0">
              <a:buNone/>
            </a:pP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 - его разностороннего развития;</a:t>
            </a:r>
          </a:p>
          <a:p>
            <a:pPr marL="0" indent="0">
              <a:buNone/>
            </a:pP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 - общения со сверстниками;</a:t>
            </a:r>
          </a:p>
          <a:p>
            <a:pPr marL="0" indent="0">
              <a:buNone/>
            </a:pP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– получения в дальнейшем разряда;</a:t>
            </a:r>
          </a:p>
          <a:p>
            <a:pPr marL="0" indent="0">
              <a:buNone/>
            </a:pP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 - другое, укажите, что именно __________________________</a:t>
            </a:r>
          </a:p>
          <a:p>
            <a:pPr marL="0" indent="0">
              <a:buNone/>
            </a:pP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Считаете ли вы, что шахматы положительно влияют на интеллектуальное развитие </a:t>
            </a:r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ребенка?</a:t>
            </a:r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 – да;</a:t>
            </a:r>
          </a:p>
          <a:p>
            <a:pPr marL="0" indent="0">
              <a:buNone/>
            </a:pPr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 - нет </a:t>
            </a:r>
            <a:endParaRPr lang="ru-RU" sz="4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- не знаю. </a:t>
            </a:r>
          </a:p>
          <a:p>
            <a:pPr marL="0" indent="0">
              <a:buNone/>
            </a:pP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5. Отметьте  интеллектуальные способности, которые, на ваш взгляд, развивают шахматные занятия</a:t>
            </a:r>
          </a:p>
          <a:p>
            <a:pPr marL="0" indent="0">
              <a:buNone/>
            </a:pP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 – беглость речи;</a:t>
            </a:r>
          </a:p>
          <a:p>
            <a:pPr marL="0" indent="0">
              <a:buNone/>
            </a:pP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 – пространственное восприятие;</a:t>
            </a:r>
          </a:p>
          <a:p>
            <a:pPr marL="0" indent="0">
              <a:buNone/>
            </a:pP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– память;</a:t>
            </a:r>
          </a:p>
          <a:p>
            <a:pPr marL="0" indent="0">
              <a:buNone/>
            </a:pP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 – мышление.</a:t>
            </a:r>
          </a:p>
          <a:p>
            <a:pPr marL="0" indent="0">
              <a:buNone/>
            </a:pP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6. Какие черты характера ребенка помогает воспитать игра в </a:t>
            </a:r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шахматы?</a:t>
            </a:r>
          </a:p>
          <a:p>
            <a:pPr marL="0" indent="0">
              <a:buNone/>
            </a:pPr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терпение; </a:t>
            </a:r>
          </a:p>
          <a:p>
            <a:pPr marL="0" indent="0">
              <a:buNone/>
            </a:pPr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 – </a:t>
            </a:r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спокойствие;</a:t>
            </a:r>
          </a:p>
          <a:p>
            <a:pPr marL="0" indent="0">
              <a:buNone/>
            </a:pPr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доброту;</a:t>
            </a:r>
          </a:p>
          <a:p>
            <a:pPr marL="0" indent="0">
              <a:buNone/>
            </a:pPr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 </a:t>
            </a: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целеустремлённость;</a:t>
            </a:r>
          </a:p>
          <a:p>
            <a:pPr marL="0" indent="0">
              <a:buNone/>
            </a:pPr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 </a:t>
            </a: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другое, укажите, что именно ______________________________________ </a:t>
            </a:r>
          </a:p>
          <a:p>
            <a:pPr marL="0" indent="0">
              <a:buNone/>
            </a:pP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7. Как вы думаете, поможет ли курс «Шахматы в школе» более успешному усвоению учебного материала</a:t>
            </a:r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  <a:p>
            <a:pPr marL="0" indent="0">
              <a:buNone/>
            </a:pPr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 – да</a:t>
            </a:r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0" indent="0">
              <a:buNone/>
            </a:pPr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 – </a:t>
            </a:r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нет</a:t>
            </a:r>
          </a:p>
          <a:p>
            <a:pPr marL="0" indent="0">
              <a:buNone/>
            </a:pPr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не знаю </a:t>
            </a:r>
          </a:p>
          <a:p>
            <a:pPr marL="0" indent="0">
              <a:buNone/>
            </a:pP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8. Умеете ли Вы (члены Вашей семьи) играть в шахматы?</a:t>
            </a:r>
          </a:p>
          <a:p>
            <a:pPr marL="0" indent="0">
              <a:buNone/>
            </a:pP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 - не умею;</a:t>
            </a:r>
          </a:p>
          <a:p>
            <a:pPr marL="0" indent="0">
              <a:buNone/>
            </a:pP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 - есть общие понятия о шахматах;</a:t>
            </a:r>
          </a:p>
          <a:p>
            <a:pPr marL="0" indent="0">
              <a:buNone/>
            </a:pP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- умею (если есть разряд или звание, укажите какой(</a:t>
            </a:r>
            <a:r>
              <a:rPr lang="ru-RU" sz="4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ое</a:t>
            </a: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___)</a:t>
            </a:r>
          </a:p>
          <a:p>
            <a:pPr marL="0" indent="0">
              <a:buNone/>
            </a:pPr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Умеет ли ваш ребенок играть в шахматы?</a:t>
            </a:r>
          </a:p>
          <a:p>
            <a:pPr marL="0" indent="0">
              <a:buNone/>
            </a:pP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 - да</a:t>
            </a:r>
          </a:p>
          <a:p>
            <a:pPr marL="0" indent="0">
              <a:buNone/>
            </a:pP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 - нет</a:t>
            </a:r>
          </a:p>
          <a:p>
            <a:pPr marL="0" indent="0">
              <a:buNone/>
            </a:pP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Есть ли желание у вашего ребенка научиться играть в шахматы?</a:t>
            </a:r>
          </a:p>
          <a:p>
            <a:pPr marL="0" indent="0">
              <a:buNone/>
            </a:pP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 - считаю, что есть</a:t>
            </a:r>
          </a:p>
          <a:p>
            <a:pPr marL="0" indent="0">
              <a:buNone/>
            </a:pP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 - нет, но хотелось бы</a:t>
            </a:r>
          </a:p>
          <a:p>
            <a:pPr marL="0" indent="0">
              <a:buNone/>
            </a:pP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- думаю, что со временем ему понравится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80175817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404664"/>
            <a:ext cx="8579296" cy="6453336"/>
          </a:xfrm>
        </p:spPr>
        <p:txBody>
          <a:bodyPr>
            <a:normAutofit fontScale="25000" lnSpcReduction="20000"/>
          </a:bodyPr>
          <a:lstStyle/>
          <a:p>
            <a:pPr marL="0" indent="0">
              <a:buNone/>
            </a:pP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marL="0" lvl="0" indent="0">
              <a:buNone/>
            </a:pPr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Заинтересовался ли Ваш ребенок игрой в шахматы в процессе обучения? </a:t>
            </a:r>
          </a:p>
          <a:p>
            <a:pPr marL="0" indent="0">
              <a:buNone/>
            </a:pPr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 – да</a:t>
            </a:r>
          </a:p>
          <a:p>
            <a:pPr marL="0" indent="0">
              <a:buNone/>
            </a:pPr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 – нет</a:t>
            </a:r>
          </a:p>
          <a:p>
            <a:pPr marL="0" indent="0">
              <a:buNone/>
            </a:pPr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Появилось </a:t>
            </a:r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ли желание у вашего ребёнка продолжить обучение игре в шахматной школе?</a:t>
            </a:r>
          </a:p>
          <a:p>
            <a:pPr marL="0" indent="0">
              <a:buNone/>
            </a:pPr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 – да</a:t>
            </a:r>
          </a:p>
          <a:p>
            <a:pPr marL="0" indent="0">
              <a:buNone/>
            </a:pPr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 - </a:t>
            </a:r>
            <a:r>
              <a:rPr lang="ru-RU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нет</a:t>
            </a:r>
            <a:endParaRPr lang="ru-RU" sz="4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Как </a:t>
            </a:r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 считаете, помогли занятия курса «Шахматы в школе» в воспитании положительных качеств у ребёнка? Если «да», то каких?</a:t>
            </a:r>
          </a:p>
          <a:p>
            <a:pPr marL="0" indent="0">
              <a:buNone/>
            </a:pPr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 – нет, не помогли</a:t>
            </a:r>
          </a:p>
          <a:p>
            <a:pPr marL="0" indent="0">
              <a:buNone/>
            </a:pPr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 – да:______________________________________________________________ </a:t>
            </a:r>
          </a:p>
          <a:p>
            <a:pPr marL="0" indent="0">
              <a:buNone/>
            </a:pPr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Помог </a:t>
            </a:r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ли курс «Шахматы в школе» более успешному усвоению учебного материала?</a:t>
            </a:r>
          </a:p>
          <a:p>
            <a:pPr marL="0" indent="0">
              <a:buNone/>
            </a:pPr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 – да </a:t>
            </a:r>
          </a:p>
          <a:p>
            <a:pPr marL="0" indent="0">
              <a:buNone/>
            </a:pPr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 – нет</a:t>
            </a:r>
          </a:p>
          <a:p>
            <a:pPr marL="0" indent="0">
              <a:buNone/>
            </a:pPr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– затрудняюсь </a:t>
            </a:r>
            <a:r>
              <a:rPr lang="ru-RU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ответить</a:t>
            </a:r>
          </a:p>
          <a:p>
            <a:pPr marL="0" indent="0">
              <a:buNone/>
            </a:pPr>
            <a:r>
              <a:rPr lang="ru-RU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вашему мнению, влияют ли занятия шахматами на развитие логического мышления ребёнка?</a:t>
            </a:r>
          </a:p>
          <a:p>
            <a:pPr marL="0" indent="0">
              <a:buNone/>
            </a:pPr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 – да</a:t>
            </a:r>
          </a:p>
          <a:p>
            <a:pPr marL="0" indent="0">
              <a:buNone/>
            </a:pPr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 – нет</a:t>
            </a:r>
          </a:p>
          <a:p>
            <a:pPr marL="0" indent="0">
              <a:buNone/>
            </a:pPr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– затрудняюсь ответить</a:t>
            </a:r>
          </a:p>
          <a:p>
            <a:pPr marL="0" indent="0">
              <a:buNone/>
            </a:pPr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Какие </a:t>
            </a:r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интеллектуальные способности помогли развить у вашего ребёнка шахматные занятия?</a:t>
            </a:r>
          </a:p>
          <a:p>
            <a:pPr marL="0" indent="0">
              <a:buNone/>
            </a:pPr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 – память</a:t>
            </a:r>
          </a:p>
          <a:p>
            <a:pPr marL="0" indent="0">
              <a:buNone/>
            </a:pPr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 </a:t>
            </a:r>
            <a:r>
              <a:rPr lang="ru-RU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речь</a:t>
            </a:r>
            <a:endParaRPr lang="ru-RU" sz="4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– внимание</a:t>
            </a:r>
          </a:p>
          <a:p>
            <a:pPr marL="0" indent="0">
              <a:buNone/>
            </a:pPr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 – воображение</a:t>
            </a:r>
          </a:p>
          <a:p>
            <a:pPr marL="0" indent="0">
              <a:buNone/>
            </a:pPr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 - мышление</a:t>
            </a:r>
          </a:p>
          <a:p>
            <a:pPr marL="0" indent="0">
              <a:buNone/>
            </a:pPr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Какие </a:t>
            </a:r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черты характера или способности, на ваш взгляд, кроме интеллектуальных, развивает игра в шахматы?</a:t>
            </a:r>
          </a:p>
          <a:p>
            <a:pPr marL="0" indent="0">
              <a:buNone/>
            </a:pPr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________________________________________________________________________________</a:t>
            </a:r>
          </a:p>
          <a:p>
            <a:pPr marL="0" lvl="0" indent="0">
              <a:buNone/>
            </a:pPr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Стали ли вы интересоваться игрой в шахматы?</a:t>
            </a:r>
          </a:p>
          <a:p>
            <a:pPr marL="0" indent="0">
              <a:buNone/>
            </a:pPr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 – да </a:t>
            </a:r>
          </a:p>
          <a:p>
            <a:pPr marL="0" indent="0">
              <a:buNone/>
            </a:pPr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 – нет</a:t>
            </a:r>
          </a:p>
          <a:p>
            <a:pPr marL="0" indent="0">
              <a:buNone/>
            </a:pPr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Играет </a:t>
            </a:r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ли кто–либо из вашей семьи в шахматы с ребёнком дома?</a:t>
            </a:r>
          </a:p>
          <a:p>
            <a:pPr marL="0" indent="0">
              <a:buNone/>
            </a:pPr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 – да </a:t>
            </a:r>
          </a:p>
          <a:p>
            <a:pPr marL="0" indent="0">
              <a:buNone/>
            </a:pPr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 – нет</a:t>
            </a:r>
          </a:p>
          <a:p>
            <a:pPr marL="0" indent="0">
              <a:buNone/>
            </a:pPr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Что </a:t>
            </a:r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вам хотелось бы изменить в преподавании интегрированного курса «Шахматы в школе».</a:t>
            </a:r>
          </a:p>
          <a:p>
            <a:pPr marL="0" indent="0">
              <a:buNone/>
            </a:pPr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Напишите свои предложения и пожелания.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415840294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Рамка 5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024"/>
            </a:avLst>
          </a:prstGeom>
          <a:solidFill>
            <a:srgbClr val="564FB7"/>
          </a:solidFill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827584" y="476672"/>
            <a:ext cx="7429552" cy="571504"/>
          </a:xfrm>
        </p:spPr>
        <p:txBody>
          <a:bodyPr>
            <a:noAutofit/>
          </a:bodyPr>
          <a:lstStyle/>
          <a:p>
            <a:pPr lvl="0"/>
            <a:endParaRPr lang="ru-RU" sz="3600" dirty="0">
              <a:solidFill>
                <a:schemeClr val="bg1"/>
              </a:soli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latin typeface="Times New Roman" pitchFamily="18" charset="0"/>
              <a:ea typeface="Verdana" pitchFamily="34" charset="0"/>
              <a:cs typeface="Times New Roman" pitchFamily="18" charset="0"/>
            </a:endParaRPr>
          </a:p>
        </p:txBody>
      </p:sp>
      <p:pic>
        <p:nvPicPr>
          <p:cNvPr id="9220" name="Picture 4" descr="http://yazarlikyazilimi.meb.gov.tr/Materyal/mardin/satranc/resimler/kin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786710" y="5786454"/>
            <a:ext cx="1162536" cy="869965"/>
          </a:xfrm>
          <a:prstGeom prst="rect">
            <a:avLst/>
          </a:prstGeom>
          <a:noFill/>
        </p:spPr>
      </p:pic>
      <p:pic>
        <p:nvPicPr>
          <p:cNvPr id="9" name="Содержимое 8" descr="1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2500298" y="3929066"/>
            <a:ext cx="4107195" cy="2739467"/>
          </a:xfrm>
        </p:spPr>
      </p:pic>
      <p:pic>
        <p:nvPicPr>
          <p:cNvPr id="21" name="Рисунок 20" descr="DSC09606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408632">
            <a:off x="4392248" y="709565"/>
            <a:ext cx="4934040" cy="3286148"/>
          </a:xfrm>
          <a:prstGeom prst="rect">
            <a:avLst/>
          </a:prstGeom>
        </p:spPr>
      </p:pic>
      <p:pic>
        <p:nvPicPr>
          <p:cNvPr id="23" name="Рисунок 22" descr="DSC09629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0964994">
            <a:off x="266536" y="781157"/>
            <a:ext cx="4143405" cy="328614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Рамка 5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024"/>
            </a:avLst>
          </a:prstGeom>
          <a:solidFill>
            <a:srgbClr val="564FB7"/>
          </a:solidFill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827584" y="476672"/>
            <a:ext cx="7429552" cy="571504"/>
          </a:xfrm>
        </p:spPr>
        <p:txBody>
          <a:bodyPr>
            <a:noAutofit/>
          </a:bodyPr>
          <a:lstStyle/>
          <a:p>
            <a:pPr lvl="0"/>
            <a:endParaRPr lang="ru-RU" sz="3600" dirty="0">
              <a:solidFill>
                <a:schemeClr val="bg1"/>
              </a:soli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latin typeface="Times New Roman" pitchFamily="18" charset="0"/>
              <a:ea typeface="Verdana" pitchFamily="34" charset="0"/>
              <a:cs typeface="Times New Roman" pitchFamily="18" charset="0"/>
            </a:endParaRPr>
          </a:p>
        </p:txBody>
      </p:sp>
      <p:pic>
        <p:nvPicPr>
          <p:cNvPr id="9220" name="Picture 4" descr="http://yazarlikyazilimi.meb.gov.tr/Materyal/mardin/satranc/resimler/kin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786710" y="5786454"/>
            <a:ext cx="1162536" cy="869965"/>
          </a:xfrm>
          <a:prstGeom prst="rect">
            <a:avLst/>
          </a:prstGeom>
          <a:noFill/>
        </p:spPr>
      </p:pic>
      <p:pic>
        <p:nvPicPr>
          <p:cNvPr id="19" name="Рисунок 18" descr="14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374628">
            <a:off x="285720" y="142851"/>
            <a:ext cx="5000660" cy="3335401"/>
          </a:xfrm>
          <a:prstGeom prst="rect">
            <a:avLst/>
          </a:prstGeom>
        </p:spPr>
      </p:pic>
      <p:pic>
        <p:nvPicPr>
          <p:cNvPr id="22" name="Рисунок 21" descr="DSC09625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43570" y="142852"/>
            <a:ext cx="3187781" cy="6286544"/>
          </a:xfrm>
          <a:prstGeom prst="rect">
            <a:avLst/>
          </a:prstGeom>
        </p:spPr>
      </p:pic>
      <p:pic>
        <p:nvPicPr>
          <p:cNvPr id="24" name="Рисунок 23" descr="DSC09665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369154">
            <a:off x="456797" y="3551168"/>
            <a:ext cx="5072098" cy="3140202"/>
          </a:xfrm>
          <a:prstGeom prst="rect">
            <a:avLst/>
          </a:prstGeom>
        </p:spPr>
      </p:pic>
      <p:sp>
        <p:nvSpPr>
          <p:cNvPr id="25" name="Содержимое 24"/>
          <p:cNvSpPr>
            <a:spLocks noGrp="1"/>
          </p:cNvSpPr>
          <p:nvPr>
            <p:ph idx="1"/>
          </p:nvPr>
        </p:nvSpPr>
        <p:spPr>
          <a:xfrm>
            <a:off x="4357686" y="5286388"/>
            <a:ext cx="4229072" cy="1168377"/>
          </a:xfrm>
        </p:spPr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Табличка 7"/>
          <p:cNvSpPr/>
          <p:nvPr/>
        </p:nvSpPr>
        <p:spPr>
          <a:xfrm>
            <a:off x="642910" y="357166"/>
            <a:ext cx="8072494" cy="714380"/>
          </a:xfrm>
          <a:prstGeom prst="plaque">
            <a:avLst/>
          </a:prstGeom>
          <a:solidFill>
            <a:srgbClr val="564FB7"/>
          </a:solidFill>
          <a:ln w="57150"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Рамка 5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024"/>
            </a:avLst>
          </a:prstGeom>
          <a:solidFill>
            <a:srgbClr val="564FB7"/>
          </a:solidFill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857224" y="428604"/>
            <a:ext cx="7429552" cy="571504"/>
          </a:xfrm>
        </p:spPr>
        <p:txBody>
          <a:bodyPr>
            <a:noAutofit/>
          </a:bodyPr>
          <a:lstStyle/>
          <a:p>
            <a:pPr lvl="0"/>
            <a:r>
              <a:rPr lang="en-US" sz="3600" b="1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/>
            </a:r>
            <a:br>
              <a:rPr lang="en-US" sz="3600" b="1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</a:br>
            <a:r>
              <a:rPr lang="ru-RU" sz="3600" b="1" dirty="0" smtClean="0">
                <a:solidFill>
                  <a:schemeClr val="bg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Прогнозируемые результаты</a:t>
            </a:r>
            <a:r>
              <a:rPr lang="ru-RU" sz="3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3600" dirty="0">
              <a:solidFill>
                <a:schemeClr val="bg1"/>
              </a:soli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latin typeface="Times New Roman" pitchFamily="18" charset="0"/>
              <a:ea typeface="Verdana" pitchFamily="34" charset="0"/>
              <a:cs typeface="Times New Roman" pitchFamily="18" charset="0"/>
            </a:endParaRPr>
          </a:p>
        </p:txBody>
      </p:sp>
      <p:sp>
        <p:nvSpPr>
          <p:cNvPr id="11" name="Содержимое 10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 smtClean="0"/>
          </a:p>
          <a:p>
            <a:endParaRPr lang="ru-RU" dirty="0"/>
          </a:p>
        </p:txBody>
      </p:sp>
      <p:pic>
        <p:nvPicPr>
          <p:cNvPr id="9220" name="Picture 4" descr="http://yazarlikyazilimi.meb.gov.tr/Materyal/mardin/satranc/resimler/kin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786710" y="5786454"/>
            <a:ext cx="1162536" cy="869965"/>
          </a:xfrm>
          <a:prstGeom prst="rect">
            <a:avLst/>
          </a:prstGeom>
          <a:noFill/>
        </p:spPr>
      </p:pic>
      <p:sp>
        <p:nvSpPr>
          <p:cNvPr id="5121" name="Rectangle 1"/>
          <p:cNvSpPr>
            <a:spLocks noChangeArrowheads="1"/>
          </p:cNvSpPr>
          <p:nvPr/>
        </p:nvSpPr>
        <p:spPr bwMode="auto">
          <a:xfrm>
            <a:off x="395536" y="1268760"/>
            <a:ext cx="8496943" cy="41549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-У играющих в шахматы учащихся успеваемость выше, чем у неиграющих, следовательно, шахматы оказывают позитивное влияние на развитие детей.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-Обучение игре в шахматы способствует лучшему усвоению программного материала начальной школы.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-У играющего в шахматы ребенка формируются навыки планирования действий (формирование регулятивных УУД).  Благодаря своей спортивной составляющей шахматы воспитывают характер: желание побеждать заставляет ребёнка заниматься, а любая ошибка или поражение – это только новая возможность для развития (Формирование личностных УУД).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Рамка 5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024"/>
            </a:avLst>
          </a:prstGeom>
          <a:solidFill>
            <a:srgbClr val="564FB7"/>
          </a:solidFill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857224" y="428604"/>
            <a:ext cx="7429552" cy="571504"/>
          </a:xfrm>
        </p:spPr>
        <p:txBody>
          <a:bodyPr>
            <a:noAutofit/>
          </a:bodyPr>
          <a:lstStyle/>
          <a:p>
            <a:pPr lvl="0"/>
            <a:endParaRPr lang="ru-RU" sz="3600" dirty="0">
              <a:solidFill>
                <a:schemeClr val="bg1"/>
              </a:soli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latin typeface="Times New Roman" pitchFamily="18" charset="0"/>
              <a:ea typeface="Verdana" pitchFamily="34" charset="0"/>
              <a:cs typeface="Times New Roman" pitchFamily="18" charset="0"/>
            </a:endParaRPr>
          </a:p>
        </p:txBody>
      </p:sp>
      <p:sp>
        <p:nvSpPr>
          <p:cNvPr id="11" name="Содержимое 10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 smtClean="0"/>
          </a:p>
          <a:p>
            <a:endParaRPr lang="ru-RU" dirty="0"/>
          </a:p>
        </p:txBody>
      </p:sp>
      <p:pic>
        <p:nvPicPr>
          <p:cNvPr id="9220" name="Picture 4" descr="http://yazarlikyazilimi.meb.gov.tr/Materyal/mardin/satranc/resimler/kin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786710" y="5786454"/>
            <a:ext cx="1162536" cy="869965"/>
          </a:xfrm>
          <a:prstGeom prst="rect">
            <a:avLst/>
          </a:prstGeom>
          <a:noFill/>
        </p:spPr>
      </p:pic>
      <p:pic>
        <p:nvPicPr>
          <p:cNvPr id="13" name="Рисунок 12" descr="34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311210">
            <a:off x="4334758" y="206779"/>
            <a:ext cx="4491340" cy="2995689"/>
          </a:xfrm>
          <a:prstGeom prst="rect">
            <a:avLst/>
          </a:prstGeom>
        </p:spPr>
      </p:pic>
      <p:pic>
        <p:nvPicPr>
          <p:cNvPr id="14" name="Рисунок 13" descr="14(1)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21346844">
            <a:off x="1142976" y="2857496"/>
            <a:ext cx="2517964" cy="3786190"/>
          </a:xfrm>
          <a:prstGeom prst="rect">
            <a:avLst/>
          </a:prstGeom>
        </p:spPr>
      </p:pic>
      <p:pic>
        <p:nvPicPr>
          <p:cNvPr id="15" name="Рисунок 14" descr="8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 rot="382226">
            <a:off x="4929190" y="2714620"/>
            <a:ext cx="2683025" cy="4034387"/>
          </a:xfrm>
          <a:prstGeom prst="rect">
            <a:avLst/>
          </a:prstGeom>
        </p:spPr>
      </p:pic>
      <p:pic>
        <p:nvPicPr>
          <p:cNvPr id="12" name="Рисунок 11" descr="2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1385877">
            <a:off x="288986" y="209046"/>
            <a:ext cx="4280709" cy="2855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Табличка 7"/>
          <p:cNvSpPr/>
          <p:nvPr/>
        </p:nvSpPr>
        <p:spPr>
          <a:xfrm>
            <a:off x="642910" y="357166"/>
            <a:ext cx="8072494" cy="714380"/>
          </a:xfrm>
          <a:prstGeom prst="plaque">
            <a:avLst/>
          </a:prstGeom>
          <a:solidFill>
            <a:srgbClr val="564FB7"/>
          </a:solidFill>
          <a:ln w="57150"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Рамка 5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024"/>
            </a:avLst>
          </a:prstGeom>
          <a:solidFill>
            <a:srgbClr val="564FB7"/>
          </a:solidFill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857224" y="428604"/>
            <a:ext cx="7429552" cy="571504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В.А.Сухомлинский:</a:t>
            </a:r>
            <a:endParaRPr lang="ru-RU" sz="3600" b="1" dirty="0">
              <a:solidFill>
                <a:schemeClr val="bg1"/>
              </a:soli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latin typeface="Times New Roman" pitchFamily="18" charset="0"/>
              <a:ea typeface="Verdana" pitchFamily="34" charset="0"/>
              <a:cs typeface="Times New Roman" pitchFamily="18" charset="0"/>
            </a:endParaRPr>
          </a:p>
        </p:txBody>
      </p:sp>
      <p:sp>
        <p:nvSpPr>
          <p:cNvPr id="11" name="Содержимое 10"/>
          <p:cNvSpPr>
            <a:spLocks noGrp="1"/>
          </p:cNvSpPr>
          <p:nvPr>
            <p:ph idx="1"/>
          </p:nvPr>
        </p:nvSpPr>
        <p:spPr>
          <a:xfrm>
            <a:off x="539552" y="1340768"/>
            <a:ext cx="8229600" cy="4525963"/>
          </a:xfrm>
        </p:spPr>
        <p:txBody>
          <a:bodyPr/>
          <a:lstStyle/>
          <a:p>
            <a:pPr algn="ctr">
              <a:buNone/>
            </a:pPr>
            <a:r>
              <a:rPr lang="en-US" dirty="0" smtClean="0"/>
              <a:t>	</a:t>
            </a:r>
          </a:p>
          <a:p>
            <a:pPr algn="ctr">
              <a:buNone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«Шахматы – превосходная школа последовательного, логического мышления. Игра в шахматы, дисциплинирует мышление, воспитывает сосредоточенность, развивает память»</a:t>
            </a:r>
          </a:p>
          <a:p>
            <a:endParaRPr lang="ru-RU" dirty="0">
              <a:solidFill>
                <a:srgbClr val="2D2965"/>
              </a:solidFill>
            </a:endParaRPr>
          </a:p>
        </p:txBody>
      </p:sp>
      <p:pic>
        <p:nvPicPr>
          <p:cNvPr id="12" name="Picture 4" descr="http://yazarlikyazilimi.meb.gov.tr/Materyal/mardin/satranc/resimler/kin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786710" y="5786454"/>
            <a:ext cx="1162536" cy="86996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Табличка 7"/>
          <p:cNvSpPr/>
          <p:nvPr/>
        </p:nvSpPr>
        <p:spPr>
          <a:xfrm>
            <a:off x="642910" y="357166"/>
            <a:ext cx="8072494" cy="714380"/>
          </a:xfrm>
          <a:prstGeom prst="plaque">
            <a:avLst/>
          </a:prstGeom>
          <a:solidFill>
            <a:srgbClr val="564FB7"/>
          </a:solidFill>
          <a:ln w="57150"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Рамка 5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024"/>
            </a:avLst>
          </a:prstGeom>
          <a:solidFill>
            <a:srgbClr val="564FB7"/>
          </a:solidFill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857224" y="428604"/>
            <a:ext cx="7429552" cy="571504"/>
          </a:xfrm>
        </p:spPr>
        <p:txBody>
          <a:bodyPr>
            <a:noAutofit/>
          </a:bodyPr>
          <a:lstStyle/>
          <a:p>
            <a:endParaRPr lang="ru-RU" sz="3600" dirty="0">
              <a:solidFill>
                <a:schemeClr val="bg1"/>
              </a:soli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1" name="Содержимое 10"/>
          <p:cNvSpPr>
            <a:spLocks noGrp="1"/>
          </p:cNvSpPr>
          <p:nvPr>
            <p:ph idx="1"/>
          </p:nvPr>
        </p:nvSpPr>
        <p:spPr>
          <a:xfrm>
            <a:off x="467544" y="1916832"/>
            <a:ext cx="8229600" cy="4525963"/>
          </a:xfrm>
        </p:spPr>
        <p:txBody>
          <a:bodyPr/>
          <a:lstStyle/>
          <a:p>
            <a:endParaRPr lang="ru-RU" dirty="0" smtClean="0"/>
          </a:p>
          <a:p>
            <a:endParaRPr lang="ru-RU" dirty="0"/>
          </a:p>
        </p:txBody>
      </p:sp>
      <p:pic>
        <p:nvPicPr>
          <p:cNvPr id="9220" name="Picture 4" descr="http://yazarlikyazilimi.meb.gov.tr/Materyal/mardin/satranc/resimler/kin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786710" y="5786454"/>
            <a:ext cx="1162536" cy="869965"/>
          </a:xfrm>
          <a:prstGeom prst="rect">
            <a:avLst/>
          </a:prstGeom>
          <a:noFill/>
        </p:spPr>
      </p:pic>
      <p:pic>
        <p:nvPicPr>
          <p:cNvPr id="4097" name="Рисунок 1" descr="C:\Documents and Settings\Admin\Рабочий стол\972909931_cr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11760" y="2564904"/>
            <a:ext cx="4181475" cy="3105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Box 8"/>
          <p:cNvSpPr txBox="1"/>
          <p:nvPr/>
        </p:nvSpPr>
        <p:spPr>
          <a:xfrm>
            <a:off x="755576" y="1484784"/>
            <a:ext cx="79208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СПАСИБО ЗА ВНИМАНИЕ!!!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Табличка 7"/>
          <p:cNvSpPr/>
          <p:nvPr/>
        </p:nvSpPr>
        <p:spPr>
          <a:xfrm>
            <a:off x="683568" y="404664"/>
            <a:ext cx="8072494" cy="714380"/>
          </a:xfrm>
          <a:prstGeom prst="plaque">
            <a:avLst/>
          </a:prstGeom>
          <a:solidFill>
            <a:srgbClr val="564FB7"/>
          </a:solidFill>
          <a:ln w="57150"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Рамка 5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024"/>
            </a:avLst>
          </a:prstGeom>
          <a:solidFill>
            <a:srgbClr val="564FB7"/>
          </a:solidFill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857224" y="428604"/>
            <a:ext cx="7429552" cy="571504"/>
          </a:xfrm>
        </p:spPr>
        <p:txBody>
          <a:bodyPr>
            <a:noAutofit/>
          </a:bodyPr>
          <a:lstStyle/>
          <a:p>
            <a:r>
              <a:rPr lang="en-US" sz="3600" b="1" dirty="0" smtClean="0"/>
              <a:t/>
            </a:r>
            <a:br>
              <a:rPr lang="en-US" sz="3600" b="1" dirty="0" smtClean="0"/>
            </a:br>
            <a:r>
              <a:rPr lang="ru-RU" sz="36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Новизна и уникальность проекта</a:t>
            </a:r>
            <a:r>
              <a:rPr lang="ru-RU" sz="3600" dirty="0" smtClean="0"/>
              <a:t/>
            </a:r>
            <a:br>
              <a:rPr lang="ru-RU" sz="3600" dirty="0" smtClean="0"/>
            </a:br>
            <a:endParaRPr lang="ru-RU" sz="3600" dirty="0">
              <a:solidFill>
                <a:schemeClr val="bg1"/>
              </a:soli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1" name="Содержимое 10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en-US" sz="3500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3500" dirty="0" smtClean="0">
                <a:latin typeface="Times New Roman" pitchFamily="18" charset="0"/>
                <a:cs typeface="Times New Roman" pitchFamily="18" charset="0"/>
              </a:rPr>
              <a:t>определяется включением шахматной игры в</a:t>
            </a:r>
            <a:r>
              <a:rPr lang="en-US" sz="35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500" dirty="0" smtClean="0">
                <a:latin typeface="Times New Roman" pitchFamily="18" charset="0"/>
                <a:cs typeface="Times New Roman" pitchFamily="18" charset="0"/>
              </a:rPr>
              <a:t>образовательный процесс</a:t>
            </a:r>
            <a:r>
              <a:rPr lang="ru-RU" sz="3500" b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3500" dirty="0" smtClean="0">
                <a:latin typeface="Times New Roman" pitchFamily="18" charset="0"/>
                <a:cs typeface="Times New Roman" pitchFamily="18" charset="0"/>
              </a:rPr>
              <a:t>начиная с 1 класса, а также спецификой курса начального обучения школьников шахматным азам, которая заключается в том, что шахматы понимаются как четко структурированная система постепенно усложняющихся дидактических шахматных заданий, с использованием интерактивных образовательных ресурсов и направлены на развитие интеллектуальных способностей детей.</a:t>
            </a:r>
          </a:p>
          <a:p>
            <a:endParaRPr lang="ru-RU" dirty="0">
              <a:solidFill>
                <a:srgbClr val="2D2965"/>
              </a:solidFill>
            </a:endParaRPr>
          </a:p>
        </p:txBody>
      </p:sp>
      <p:pic>
        <p:nvPicPr>
          <p:cNvPr id="7" name="Picture 4" descr="http://yazarlikyazilimi.meb.gov.tr/Materyal/mardin/satranc/resimler/kin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786710" y="5786454"/>
            <a:ext cx="1162536" cy="86996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Табличка 7"/>
          <p:cNvSpPr/>
          <p:nvPr/>
        </p:nvSpPr>
        <p:spPr>
          <a:xfrm>
            <a:off x="611560" y="332656"/>
            <a:ext cx="8072494" cy="714380"/>
          </a:xfrm>
          <a:prstGeom prst="plaque">
            <a:avLst/>
          </a:prstGeom>
          <a:solidFill>
            <a:srgbClr val="564FB7"/>
          </a:solidFill>
          <a:ln w="57150"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Рамка 5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024"/>
            </a:avLst>
          </a:prstGeom>
          <a:solidFill>
            <a:srgbClr val="564FB7"/>
          </a:solidFill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857224" y="428604"/>
            <a:ext cx="7429552" cy="571504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Цель проекта</a:t>
            </a:r>
            <a:endParaRPr lang="ru-RU" sz="3600" dirty="0">
              <a:solidFill>
                <a:schemeClr val="bg1"/>
              </a:soli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latin typeface="Times New Roman" pitchFamily="18" charset="0"/>
              <a:ea typeface="Verdana" pitchFamily="34" charset="0"/>
              <a:cs typeface="Times New Roman" pitchFamily="18" charset="0"/>
            </a:endParaRPr>
          </a:p>
        </p:txBody>
      </p:sp>
      <p:sp>
        <p:nvSpPr>
          <p:cNvPr id="11" name="Содержимое 10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формирование интеллектуально-нравственной культуры учащихся на основе </a:t>
            </a:r>
            <a:r>
              <a:rPr lang="ru-RU" sz="4000" dirty="0" err="1" smtClean="0">
                <a:latin typeface="Times New Roman" pitchFamily="18" charset="0"/>
                <a:cs typeface="Times New Roman" pitchFamily="18" charset="0"/>
              </a:rPr>
              <a:t>межпредметной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интеграции в единой системе основного и дополнительного образования. </a:t>
            </a:r>
            <a:endParaRPr lang="ru-RU" sz="4000" dirty="0">
              <a:solidFill>
                <a:srgbClr val="2D2965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Picture 4" descr="http://yazarlikyazilimi.meb.gov.tr/Materyal/mardin/satranc/resimler/kin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786710" y="5786454"/>
            <a:ext cx="1162536" cy="86996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Табличка 7"/>
          <p:cNvSpPr/>
          <p:nvPr/>
        </p:nvSpPr>
        <p:spPr>
          <a:xfrm>
            <a:off x="642910" y="357166"/>
            <a:ext cx="8072494" cy="714380"/>
          </a:xfrm>
          <a:prstGeom prst="plaque">
            <a:avLst/>
          </a:prstGeom>
          <a:solidFill>
            <a:srgbClr val="564FB7"/>
          </a:solidFill>
          <a:ln w="57150"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Рамка 5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024"/>
            </a:avLst>
          </a:prstGeom>
          <a:solidFill>
            <a:srgbClr val="564FB7"/>
          </a:solidFill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827584" y="476672"/>
            <a:ext cx="7429552" cy="571504"/>
          </a:xfrm>
        </p:spPr>
        <p:txBody>
          <a:bodyPr>
            <a:noAutofit/>
          </a:bodyPr>
          <a:lstStyle/>
          <a:p>
            <a:pPr lvl="0"/>
            <a:r>
              <a:rPr lang="en-US" sz="3600" b="1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/>
            </a:r>
            <a:br>
              <a:rPr lang="en-US" sz="3600" b="1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</a:br>
            <a:r>
              <a:rPr lang="ru-RU" sz="3600" b="1" dirty="0" smtClean="0">
                <a:solidFill>
                  <a:schemeClr val="bg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Задачи:</a:t>
            </a:r>
            <a:r>
              <a:rPr lang="ru-RU" sz="3600" u="sng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dirty="0" smtClean="0">
                <a:latin typeface="Times New Roman" pitchFamily="18" charset="0"/>
                <a:cs typeface="Times New Roman" pitchFamily="18" charset="0"/>
              </a:rPr>
            </a:br>
            <a:endParaRPr lang="ru-RU" sz="3600" dirty="0">
              <a:solidFill>
                <a:schemeClr val="bg1"/>
              </a:soli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latin typeface="Times New Roman" pitchFamily="18" charset="0"/>
              <a:ea typeface="Verdana" pitchFamily="34" charset="0"/>
              <a:cs typeface="Times New Roman" pitchFamily="18" charset="0"/>
            </a:endParaRPr>
          </a:p>
        </p:txBody>
      </p:sp>
      <p:pic>
        <p:nvPicPr>
          <p:cNvPr id="9220" name="Picture 4" descr="http://yazarlikyazilimi.meb.gov.tr/Materyal/mardin/satranc/resimler/kin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786710" y="5786454"/>
            <a:ext cx="1162536" cy="869965"/>
          </a:xfrm>
          <a:prstGeom prst="rect">
            <a:avLst/>
          </a:prstGeom>
          <a:noFill/>
        </p:spPr>
      </p:pic>
      <p:sp>
        <p:nvSpPr>
          <p:cNvPr id="11265" name="Rectangle 1"/>
          <p:cNvSpPr>
            <a:spLocks noGrp="1" noChangeArrowheads="1"/>
          </p:cNvSpPr>
          <p:nvPr>
            <p:ph idx="1"/>
          </p:nvPr>
        </p:nvSpPr>
        <p:spPr bwMode="auto">
          <a:xfrm>
            <a:off x="395536" y="1124744"/>
            <a:ext cx="8352928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Обучающие: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-формирование ключевых компетенций (коммуникативных, интеллектуальных, социальных) средством интеграции</a:t>
            </a:r>
            <a:r>
              <a:rPr kumimoji="0" lang="ru-RU" sz="18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учебных предметов с шахматами</a:t>
            </a: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- формирование критического мышления;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- умение находить  простейшие  тактические идеи и приемы и использовать их в практической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работе</a:t>
            </a: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, в жизни;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- умение оценивать позицию и реализовать материальный перевес;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- овладение простейшими навыками игры в шахматы.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Развивающие: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- формирование конкретного системного мышления, развитие долговременной и оперативной памяти, концентрации внимания, творческого мышления;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- формирование творческих качеств личности (быстрота, гибкость, оригинальность, точность)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Воспитательные: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 формирование адекватной самооценки, самообладания, выдержки, воспитание уважения к чужому мнению; воспитывать потребность в здоровом образе жизни.</a:t>
            </a: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Табличка 7"/>
          <p:cNvSpPr/>
          <p:nvPr/>
        </p:nvSpPr>
        <p:spPr>
          <a:xfrm>
            <a:off x="642910" y="357166"/>
            <a:ext cx="8072494" cy="714380"/>
          </a:xfrm>
          <a:prstGeom prst="plaque">
            <a:avLst/>
          </a:prstGeom>
          <a:solidFill>
            <a:srgbClr val="564FB7"/>
          </a:solidFill>
          <a:ln w="57150"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Рамка 5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024"/>
            </a:avLst>
          </a:prstGeom>
          <a:solidFill>
            <a:srgbClr val="564FB7"/>
          </a:solidFill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827584" y="476672"/>
            <a:ext cx="7429552" cy="571504"/>
          </a:xfrm>
        </p:spPr>
        <p:txBody>
          <a:bodyPr>
            <a:noAutofit/>
          </a:bodyPr>
          <a:lstStyle/>
          <a:p>
            <a:pPr lvl="0"/>
            <a:endParaRPr lang="ru-RU" sz="3600" dirty="0">
              <a:solidFill>
                <a:schemeClr val="bg1"/>
              </a:soli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latin typeface="Times New Roman" pitchFamily="18" charset="0"/>
              <a:ea typeface="Verdana" pitchFamily="34" charset="0"/>
              <a:cs typeface="Times New Roman" pitchFamily="18" charset="0"/>
            </a:endParaRPr>
          </a:p>
        </p:txBody>
      </p:sp>
      <p:pic>
        <p:nvPicPr>
          <p:cNvPr id="9220" name="Picture 4" descr="http://yazarlikyazilimi.meb.gov.tr/Materyal/mardin/satranc/resimler/kin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786710" y="5786454"/>
            <a:ext cx="1162536" cy="869965"/>
          </a:xfrm>
          <a:prstGeom prst="rect">
            <a:avLst/>
          </a:prstGeom>
          <a:noFill/>
        </p:spPr>
      </p:pic>
      <p:pic>
        <p:nvPicPr>
          <p:cNvPr id="7" name="Содержимое 6" descr="IMG_20171206_102135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428596" y="285727"/>
            <a:ext cx="8286808" cy="60722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Табличка 7"/>
          <p:cNvSpPr/>
          <p:nvPr/>
        </p:nvSpPr>
        <p:spPr>
          <a:xfrm>
            <a:off x="642910" y="357166"/>
            <a:ext cx="8072494" cy="714380"/>
          </a:xfrm>
          <a:prstGeom prst="plaque">
            <a:avLst/>
          </a:prstGeom>
          <a:solidFill>
            <a:srgbClr val="564FB7"/>
          </a:solidFill>
          <a:ln w="57150"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Рамка 5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024"/>
            </a:avLst>
          </a:prstGeom>
          <a:solidFill>
            <a:srgbClr val="564FB7"/>
          </a:solidFill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857224" y="428604"/>
            <a:ext cx="7429552" cy="571504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solidFill>
                  <a:schemeClr val="bg1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ea typeface="Verdana" pitchFamily="34" charset="0"/>
                <a:cs typeface="Times New Roman" pitchFamily="18" charset="0"/>
              </a:rPr>
              <a:t>Инициаторы проекта</a:t>
            </a:r>
            <a:endParaRPr lang="ru-RU" sz="3600" b="1" dirty="0">
              <a:solidFill>
                <a:schemeClr val="bg1"/>
              </a:soli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latin typeface="Times New Roman" pitchFamily="18" charset="0"/>
              <a:ea typeface="Verdana" pitchFamily="34" charset="0"/>
              <a:cs typeface="Times New Roman" pitchFamily="18" charset="0"/>
            </a:endParaRPr>
          </a:p>
        </p:txBody>
      </p:sp>
      <p:sp>
        <p:nvSpPr>
          <p:cNvPr id="11" name="Содержимое 10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 smtClean="0"/>
          </a:p>
          <a:p>
            <a:endParaRPr lang="ru-RU" dirty="0"/>
          </a:p>
        </p:txBody>
      </p:sp>
      <p:pic>
        <p:nvPicPr>
          <p:cNvPr id="9220" name="Picture 4" descr="http://yazarlikyazilimi.meb.gov.tr/Materyal/mardin/satranc/resimler/kin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786710" y="5786454"/>
            <a:ext cx="1162536" cy="869965"/>
          </a:xfrm>
          <a:prstGeom prst="rect">
            <a:avLst/>
          </a:prstGeom>
          <a:noFill/>
        </p:spPr>
      </p:pic>
      <p:pic>
        <p:nvPicPr>
          <p:cNvPr id="7" name="Рисунок 6" descr="20171019_14465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71600" y="1124744"/>
            <a:ext cx="3600400" cy="5504611"/>
          </a:xfrm>
          <a:prstGeom prst="rect">
            <a:avLst/>
          </a:prstGeom>
        </p:spPr>
      </p:pic>
      <p:pic>
        <p:nvPicPr>
          <p:cNvPr id="9" name="Рисунок 8" descr="20171019_145219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004048" y="1124744"/>
            <a:ext cx="3528392" cy="550461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42844" y="285728"/>
            <a:ext cx="8872542" cy="62865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Табличка 7"/>
          <p:cNvSpPr/>
          <p:nvPr/>
        </p:nvSpPr>
        <p:spPr>
          <a:xfrm>
            <a:off x="642910" y="357166"/>
            <a:ext cx="8072494" cy="714380"/>
          </a:xfrm>
          <a:prstGeom prst="plaque">
            <a:avLst/>
          </a:prstGeom>
          <a:solidFill>
            <a:srgbClr val="564FB7"/>
          </a:solidFill>
          <a:ln w="57150"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Рамка 5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024"/>
            </a:avLst>
          </a:prstGeom>
          <a:solidFill>
            <a:srgbClr val="564FB7"/>
          </a:solidFill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857224" y="428604"/>
            <a:ext cx="7429552" cy="571504"/>
          </a:xfrm>
        </p:spPr>
        <p:txBody>
          <a:bodyPr>
            <a:noAutofit/>
          </a:bodyPr>
          <a:lstStyle/>
          <a:p>
            <a:r>
              <a:rPr lang="ru-RU" sz="2400" dirty="0" smtClean="0">
                <a:solidFill>
                  <a:schemeClr val="bg1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ea typeface="Verdana" pitchFamily="34" charset="0"/>
                <a:cs typeface="Times New Roman" pitchFamily="18" charset="0"/>
              </a:rPr>
              <a:t>Международная научно-практическая конференция</a:t>
            </a:r>
            <a:endParaRPr lang="ru-RU" sz="2400" dirty="0">
              <a:solidFill>
                <a:schemeClr val="bg1"/>
              </a:soli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latin typeface="Times New Roman" pitchFamily="18" charset="0"/>
              <a:ea typeface="Verdana" pitchFamily="34" charset="0"/>
              <a:cs typeface="Times New Roman" pitchFamily="18" charset="0"/>
            </a:endParaRPr>
          </a:p>
        </p:txBody>
      </p:sp>
      <p:sp>
        <p:nvSpPr>
          <p:cNvPr id="11" name="Содержимое 10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 smtClean="0"/>
          </a:p>
          <a:p>
            <a:endParaRPr lang="ru-RU" dirty="0"/>
          </a:p>
        </p:txBody>
      </p:sp>
      <p:pic>
        <p:nvPicPr>
          <p:cNvPr id="9220" name="Picture 4" descr="http://yazarlikyazilimi.meb.gov.tr/Materyal/mardin/satranc/resimler/kin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786710" y="5786454"/>
            <a:ext cx="1162536" cy="869965"/>
          </a:xfrm>
          <a:prstGeom prst="rect">
            <a:avLst/>
          </a:prstGeom>
          <a:noFill/>
        </p:spPr>
      </p:pic>
      <p:pic>
        <p:nvPicPr>
          <p:cNvPr id="12" name="Рисунок 11" descr="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677260" y="1214422"/>
            <a:ext cx="4081932" cy="2714644"/>
          </a:xfrm>
          <a:prstGeom prst="rect">
            <a:avLst/>
          </a:prstGeom>
        </p:spPr>
      </p:pic>
      <p:pic>
        <p:nvPicPr>
          <p:cNvPr id="13" name="Рисунок 12" descr="12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5720" y="1214422"/>
            <a:ext cx="4357718" cy="2898052"/>
          </a:xfrm>
          <a:prstGeom prst="rect">
            <a:avLst/>
          </a:prstGeom>
        </p:spPr>
      </p:pic>
      <p:pic>
        <p:nvPicPr>
          <p:cNvPr id="14" name="Рисунок 13" descr="18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85720" y="3857628"/>
            <a:ext cx="4329859" cy="2887982"/>
          </a:xfrm>
          <a:prstGeom prst="rect">
            <a:avLst/>
          </a:prstGeom>
        </p:spPr>
      </p:pic>
      <p:pic>
        <p:nvPicPr>
          <p:cNvPr id="15" name="Рисунок 14" descr="DSC09670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643438" y="3857628"/>
            <a:ext cx="4143404" cy="275957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Шахматы 6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Шахматы 6</Template>
  <TotalTime>200</TotalTime>
  <Words>492</Words>
  <Application>Microsoft Office PowerPoint</Application>
  <PresentationFormat>Экран (4:3)</PresentationFormat>
  <Paragraphs>105</Paragraphs>
  <Slides>20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Шахматы 6</vt:lpstr>
      <vt:lpstr>   Шахматы как форма развития интеллектуальных способностей младших школьников </vt:lpstr>
      <vt:lpstr>В.А.Сухомлинский:</vt:lpstr>
      <vt:lpstr> Новизна и уникальность проекта </vt:lpstr>
      <vt:lpstr>Цель проекта</vt:lpstr>
      <vt:lpstr> Задачи:  </vt:lpstr>
      <vt:lpstr>Слайд 6</vt:lpstr>
      <vt:lpstr>Инициаторы проекта</vt:lpstr>
      <vt:lpstr>Слайд 8</vt:lpstr>
      <vt:lpstr>Международная научно-практическая конференция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 Прогнозируемые результаты </vt:lpstr>
      <vt:lpstr>Слайд 19</vt:lpstr>
      <vt:lpstr>Слайд 20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Шахматы как форма развития интеллектуальных способностей младших школьников</dc:title>
  <dc:creator>Элизка</dc:creator>
  <cp:lastModifiedBy>Admin</cp:lastModifiedBy>
  <cp:revision>28</cp:revision>
  <dcterms:created xsi:type="dcterms:W3CDTF">2017-11-29T15:37:06Z</dcterms:created>
  <dcterms:modified xsi:type="dcterms:W3CDTF">2019-04-02T10:18:18Z</dcterms:modified>
</cp:coreProperties>
</file>